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56" r:id="rId5"/>
    <p:sldId id="259" r:id="rId6"/>
    <p:sldId id="258" r:id="rId7"/>
    <p:sldId id="273" r:id="rId8"/>
    <p:sldId id="292" r:id="rId9"/>
    <p:sldId id="267" r:id="rId10"/>
    <p:sldId id="282" r:id="rId11"/>
    <p:sldId id="285" r:id="rId12"/>
    <p:sldId id="281" r:id="rId13"/>
    <p:sldId id="283" r:id="rId14"/>
    <p:sldId id="276" r:id="rId15"/>
    <p:sldId id="279" r:id="rId16"/>
    <p:sldId id="286" r:id="rId17"/>
    <p:sldId id="287" r:id="rId18"/>
    <p:sldId id="288" r:id="rId19"/>
    <p:sldId id="277" r:id="rId20"/>
    <p:sldId id="278" r:id="rId21"/>
    <p:sldId id="275" r:id="rId22"/>
    <p:sldId id="290" r:id="rId23"/>
    <p:sldId id="291" r:id="rId24"/>
    <p:sldId id="280" r:id="rId25"/>
    <p:sldId id="28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392" autoAdjust="0"/>
    <p:restoredTop sz="94660"/>
  </p:normalViewPr>
  <p:slideViewPr>
    <p:cSldViewPr snapToGrid="0">
      <p:cViewPr>
        <p:scale>
          <a:sx n="95" d="100"/>
          <a:sy n="95" d="100"/>
        </p:scale>
        <p:origin x="184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svg>
</file>

<file path=ppt/media/image19.tiff>
</file>

<file path=ppt/media/image2.png>
</file>

<file path=ppt/media/image20.tiff>
</file>

<file path=ppt/media/image3.png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5E631-EC6C-4D82-A71C-0148F5F37482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A3605-7A28-403B-8AF8-3C2A1E66453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0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27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2573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2">
            <a:extLst>
              <a:ext uri="{FF2B5EF4-FFF2-40B4-BE49-F238E27FC236}">
                <a16:creationId xmlns:a16="http://schemas.microsoft.com/office/drawing/2014/main" id="{1AD61442-DD2F-43C4-B591-607440067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200" y="1957458"/>
            <a:ext cx="10798629" cy="1412220"/>
          </a:xfrm>
        </p:spPr>
        <p:txBody>
          <a:bodyPr>
            <a:no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13193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2">
            <a:extLst>
              <a:ext uri="{FF2B5EF4-FFF2-40B4-BE49-F238E27FC236}">
                <a16:creationId xmlns:a16="http://schemas.microsoft.com/office/drawing/2014/main" id="{3F0B77CB-82BA-4D4A-AAE0-D5A413A86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200" y="1957458"/>
            <a:ext cx="10798629" cy="1412220"/>
          </a:xfrm>
        </p:spPr>
        <p:txBody>
          <a:bodyPr>
            <a:no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8587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6457B-57D7-456D-BCEA-489049DA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06873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67656" y="1373872"/>
            <a:ext cx="10871200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193410"/>
            <a:ext cx="12192001" cy="664591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+mn-lt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848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43D68-5364-4CFF-B22E-DCDF7ABA3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61741-67AE-4C93-A9E2-1AA3EC80E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3B4D7-0E28-46DE-B6E9-2EA90F34D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57573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51F6-1A85-4CB5-B803-800B31655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CB9DAB-75A3-419D-AC0D-CC469DF1A2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F74E0-5310-40FB-9465-AFA31022C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21684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37E2-1D45-4877-831B-40B22696E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46206-47C1-4571-AC0A-693335338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8080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2EA9C1-A9B5-4982-941C-838EF6862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411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ECB87-D4B2-41D7-8FCB-76DDC346C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41156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0084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3820-E5A5-4AFB-91DE-787AB3724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63D0-C5F2-4F5B-913F-01F16D1BF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672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D7B44-9AFF-415F-9AD9-798D190FB6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5830207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7AA04-74F2-4AEC-814F-E2FA6DFD53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4"/>
            <a:ext cx="5830207" cy="122944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179716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17742F7-7A61-4E5D-A632-AC50523063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ltGray">
          <a:xfrm>
            <a:off x="7678057" y="0"/>
            <a:ext cx="4513942" cy="59508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CF498402-1895-4554-9D53-F50ECB7B3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7550" y="1204118"/>
            <a:ext cx="5378450" cy="1884363"/>
          </a:xfrm>
        </p:spPr>
        <p:txBody>
          <a:bodyPr anchor="t">
            <a:noAutofit/>
          </a:bodyPr>
          <a:lstStyle>
            <a:lvl1pPr>
              <a:defRPr sz="6600"/>
            </a:lvl1pPr>
          </a:lstStyle>
          <a:p>
            <a:r>
              <a:rPr lang="en-US" dirty="0"/>
              <a:t>Speaker Intro Slide</a:t>
            </a:r>
          </a:p>
        </p:txBody>
      </p:sp>
    </p:spTree>
    <p:extLst>
      <p:ext uri="{BB962C8B-B14F-4D97-AF65-F5344CB8AC3E}">
        <p14:creationId xmlns:p14="http://schemas.microsoft.com/office/powerpoint/2010/main" val="2200782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EDBB5-FFC9-4279-BD52-58664EA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4A2F5-6E3E-450F-BE40-01EEC1048A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7656" y="1393371"/>
            <a:ext cx="5352144" cy="44393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35BD1-E06F-4AE3-B6BE-2FA0A6FA4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93371"/>
            <a:ext cx="5366657" cy="44393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34315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F2010-6B8D-4FE7-8CAC-C19A8683E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656" y="1376363"/>
            <a:ext cx="532833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E270D-78EB-4997-9A4A-FE1D005CD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7656" y="2200275"/>
            <a:ext cx="5328331" cy="3632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0A9FA3-13CB-48CE-A7DF-92B3BA737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1" y="1376363"/>
            <a:ext cx="532833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CB188D-E567-4789-817A-663ECBA368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1" y="2200275"/>
            <a:ext cx="5328331" cy="363249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D2320093-9B9F-40CF-8B5E-EDE68044F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56" y="198866"/>
            <a:ext cx="10871201" cy="100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8567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BC6C-C462-4C77-8B8B-149A545C6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192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5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D97A329-C6E7-4E4C-A599-54D1FA65F7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200" y="1957458"/>
            <a:ext cx="10798629" cy="1412220"/>
          </a:xfrm>
        </p:spPr>
        <p:txBody>
          <a:bodyPr>
            <a:noAutofit/>
          </a:bodyPr>
          <a:lstStyle>
            <a:lvl1pPr>
              <a:defRPr sz="7200"/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9168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8569F4-189D-4DE3-B700-91C2608FB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56" y="198866"/>
            <a:ext cx="10871201" cy="100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91A40-76DA-464C-8D44-4C1AE723B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656" y="1373017"/>
            <a:ext cx="10871201" cy="4418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DB1244-756B-4D62-B79B-E4353EB4613D}"/>
              </a:ext>
            </a:extLst>
          </p:cNvPr>
          <p:cNvCxnSpPr>
            <a:cxnSpLocks/>
          </p:cNvCxnSpPr>
          <p:nvPr userDrawn="1"/>
        </p:nvCxnSpPr>
        <p:spPr>
          <a:xfrm>
            <a:off x="420914" y="1207612"/>
            <a:ext cx="11350173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708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0" r:id="rId2"/>
    <p:sldLayoutId id="2147483651" r:id="rId3"/>
    <p:sldLayoutId id="2147483662" r:id="rId4"/>
    <p:sldLayoutId id="2147483652" r:id="rId5"/>
    <p:sldLayoutId id="2147483653" r:id="rId6"/>
    <p:sldLayoutId id="2147483654" r:id="rId7"/>
    <p:sldLayoutId id="2147483655" r:id="rId8"/>
    <p:sldLayoutId id="2147483665" r:id="rId9"/>
    <p:sldLayoutId id="2147483664" r:id="rId10"/>
    <p:sldLayoutId id="2147483666" r:id="rId11"/>
    <p:sldLayoutId id="2147483671" r:id="rId12"/>
    <p:sldLayoutId id="2147483672" r:id="rId13"/>
    <p:sldLayoutId id="2147483656" r:id="rId14"/>
    <p:sldLayoutId id="2147483657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s-es/power-bi/desktop-composite-model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s-es/power-bi/service-real-time-streaming" TargetMode="External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s-es/power-bi/developer/api-rest-api-limitations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s-es/power-bi/developer/walkthrough-push-data-get-token" TargetMode="External"/><Relationship Id="rId2" Type="http://schemas.openxmlformats.org/officeDocument/2006/relationships/hyperlink" Target="https://docs.microsoft.com/es-es/power-bi/developer/walkthrough-push-data-register-app-with-azure-a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s-es/power-bi/developer/walkthrough-push-data-add-rows" TargetMode="External"/><Relationship Id="rId5" Type="http://schemas.openxmlformats.org/officeDocument/2006/relationships/hyperlink" Target="https://docs.microsoft.com/es-es/power-bi/developer/walkthrough-push-data-get-datasets" TargetMode="External"/><Relationship Id="rId4" Type="http://schemas.openxmlformats.org/officeDocument/2006/relationships/hyperlink" Target="https://docs.microsoft.com/es-es/power-bi/developer/walkthrough-push-data-create-datase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hyperlink" Target="https://github.com/DevScope/powerbi-powershell-modules/blob/master/Modules/PowerBIPS/doc/Get-PBIDatasources.md" TargetMode="External"/><Relationship Id="rId18" Type="http://schemas.openxmlformats.org/officeDocument/2006/relationships/hyperlink" Target="https://github.com/DevScope/powerbi-powershell-modules/blob/master/Modules/PowerBIPS/doc/Get-PBIReport.md" TargetMode="External"/><Relationship Id="rId26" Type="http://schemas.openxmlformats.org/officeDocument/2006/relationships/hyperlink" Target="https://github.com/DevScope/powerbi-powershell-modules/blob/master/Modules/PowerBIPS/doc/Set-PBIDatasetParameters.md" TargetMode="External"/><Relationship Id="rId21" Type="http://schemas.openxmlformats.org/officeDocument/2006/relationships/hyperlink" Target="https://github.com/DevScope/powerbi-powershell-modules/blob/master/Modules/PowerBIPS/doc/New-PBIDataSet.md" TargetMode="External"/><Relationship Id="rId34" Type="http://schemas.openxmlformats.org/officeDocument/2006/relationships/hyperlink" Target="https://github.com/DevScope/powerbi-powershell-modules/blob/master/Modules/PowerBIPS/doc/New-PBIDashboard.md" TargetMode="External"/><Relationship Id="rId7" Type="http://schemas.openxmlformats.org/officeDocument/2006/relationships/hyperlink" Target="https://github.com/DevScope/powerbi-powershell-modules/blob/master/Modules/PowerBIPS/doc/Get-PBIDashboard.md" TargetMode="External"/><Relationship Id="rId12" Type="http://schemas.openxmlformats.org/officeDocument/2006/relationships/hyperlink" Target="https://github.com/DevScope/powerbi-powershell-modules/blob/master/Modules/PowerBIPS/doc/Get-PBIDataSetTables.md" TargetMode="External"/><Relationship Id="rId17" Type="http://schemas.openxmlformats.org/officeDocument/2006/relationships/hyperlink" Target="https://github.com/DevScope/powerbi-powershell-modules/blob/master/Modules/PowerBIPS/doc/Get-PBIModuleConfig.md" TargetMode="External"/><Relationship Id="rId25" Type="http://schemas.openxmlformats.org/officeDocument/2006/relationships/hyperlink" Target="https://github.com/DevScope/powerbi-powershell-modules/blob/master/Modules/PowerBIPS/doc/Request-PBIDatasetRefresh.md" TargetMode="External"/><Relationship Id="rId33" Type="http://schemas.openxmlformats.org/officeDocument/2006/relationships/hyperlink" Target="https://github.com/DevScope/powerbi-powershell-modules/blob/master/Modules/PowerBIPS/doc/Set-PBIReportContent.md" TargetMode="External"/><Relationship Id="rId38" Type="http://schemas.openxmlformats.org/officeDocument/2006/relationships/hyperlink" Target="https://ruiromanoblog.wordpress.com/2015/03/03/create-a-real-time-it-dashboard-with-powerbips/" TargetMode="External"/><Relationship Id="rId2" Type="http://schemas.openxmlformats.org/officeDocument/2006/relationships/hyperlink" Target="https://github.com/DevScope/powerbi-powershell-modules/blob/master/Modules/PowerBIPS/doc/Add-PBITableRows.md" TargetMode="External"/><Relationship Id="rId16" Type="http://schemas.openxmlformats.org/officeDocument/2006/relationships/hyperlink" Target="https://github.com/DevScope/powerbi-powershell-modules/blob/master/Modules/PowerBIPS/doc/Get-PBIImports.md" TargetMode="External"/><Relationship Id="rId20" Type="http://schemas.openxmlformats.org/officeDocument/2006/relationships/hyperlink" Target="https://github.com/DevScope/powerbi-powershell-modules/blob/master/Modules/PowerBIPS/doc/Invoke-PBIRequest.md" TargetMode="External"/><Relationship Id="rId29" Type="http://schemas.openxmlformats.org/officeDocument/2006/relationships/hyperlink" Target="https://github.com/DevScope/powerbi-powershell-modules/blob/master/Modules/PowerBIPS/doc/Set-PBIReportsDataset.m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evScope/powerbi-powershell-modules/blob/master/Modules/PowerBIPS/doc/Get-PBIAuthToken.md" TargetMode="External"/><Relationship Id="rId11" Type="http://schemas.openxmlformats.org/officeDocument/2006/relationships/hyperlink" Target="https://github.com/DevScope/powerbi-powershell-modules/blob/master/Modules/PowerBIPS/doc/Get-PBIDatasetRefreshHistory.md" TargetMode="External"/><Relationship Id="rId24" Type="http://schemas.openxmlformats.org/officeDocument/2006/relationships/hyperlink" Target="https://github.com/DevScope/powerbi-powershell-modules/blob/master/Modules/PowerBIPS/doc/Out-PowerBI.md" TargetMode="External"/><Relationship Id="rId32" Type="http://schemas.openxmlformats.org/officeDocument/2006/relationships/hyperlink" Target="https://github.com/DevScope/powerbi-powershell-modules/blob/master/Modules/PowerBIPS/doc/Update-PBITableSchema.md" TargetMode="External"/><Relationship Id="rId37" Type="http://schemas.openxmlformats.org/officeDocument/2006/relationships/hyperlink" Target="https://github.com/DevScope/powerbi-powershell-modules/tree/master/Modules/PowerBIPS" TargetMode="External"/><Relationship Id="rId5" Type="http://schemas.openxmlformats.org/officeDocument/2006/relationships/hyperlink" Target="https://github.com/DevScope/powerbi-powershell-modules/blob/master/Modules/PowerBIPS/doc/Export-PBIReport.md" TargetMode="External"/><Relationship Id="rId15" Type="http://schemas.openxmlformats.org/officeDocument/2006/relationships/hyperlink" Target="https://github.com/DevScope/powerbi-powershell-modules/blob/master/Modules/PowerBIPS/doc/Get-PBIGroupUsers.md" TargetMode="External"/><Relationship Id="rId23" Type="http://schemas.openxmlformats.org/officeDocument/2006/relationships/hyperlink" Target="https://github.com/DevScope/powerbi-powershell-modules/blob/master/Modules/PowerBIPS/doc/New-PBIGroupUser.md" TargetMode="External"/><Relationship Id="rId28" Type="http://schemas.openxmlformats.org/officeDocument/2006/relationships/hyperlink" Target="https://github.com/DevScope/powerbi-powershell-modules/blob/master/Modules/PowerBIPS/doc/Set-PBIModuleConfig.md" TargetMode="External"/><Relationship Id="rId36" Type="http://schemas.openxmlformats.org/officeDocument/2006/relationships/hyperlink" Target="https://github.com/DevScope/powerbi-powershell-modules/blob/master/Modules/PowerBIPS/doc/Remove-PBIReport.md" TargetMode="External"/><Relationship Id="rId10" Type="http://schemas.openxmlformats.org/officeDocument/2006/relationships/hyperlink" Target="https://github.com/DevScope/powerbi-powershell-modules/blob/master/Modules/PowerBIPS/doc/Get-PBIDatasetParameters.md" TargetMode="External"/><Relationship Id="rId19" Type="http://schemas.openxmlformats.org/officeDocument/2006/relationships/hyperlink" Target="https://github.com/DevScope/powerbi-powershell-modules/blob/master/Modules/PowerBIPS/doc/Import-PBIFile.md" TargetMode="External"/><Relationship Id="rId31" Type="http://schemas.openxmlformats.org/officeDocument/2006/relationships/hyperlink" Target="https://github.com/DevScope/powerbi-powershell-modules/blob/master/Modules/PowerBIPS/doc/Update-PBIDatasetDatasources.md" TargetMode="External"/><Relationship Id="rId4" Type="http://schemas.openxmlformats.org/officeDocument/2006/relationships/hyperlink" Target="https://github.com/DevScope/powerbi-powershell-modules/blob/master/Modules/PowerBIPS/doc/Copy-PBIReports.md" TargetMode="External"/><Relationship Id="rId9" Type="http://schemas.openxmlformats.org/officeDocument/2006/relationships/hyperlink" Target="https://github.com/DevScope/powerbi-powershell-modules/blob/master/Modules/PowerBIPS/doc/Get-PBIDataSet.md" TargetMode="External"/><Relationship Id="rId14" Type="http://schemas.openxmlformats.org/officeDocument/2006/relationships/hyperlink" Target="https://github.com/DevScope/powerbi-powershell-modules/blob/master/Modules/PowerBIPS/doc/Get-PBIGroup.md" TargetMode="External"/><Relationship Id="rId22" Type="http://schemas.openxmlformats.org/officeDocument/2006/relationships/hyperlink" Target="https://github.com/DevScope/powerbi-powershell-modules/blob/master/Modules/PowerBIPS/doc/New-PBIGroup.md" TargetMode="External"/><Relationship Id="rId27" Type="http://schemas.openxmlformats.org/officeDocument/2006/relationships/hyperlink" Target="https://github.com/DevScope/powerbi-powershell-modules/blob/master/Modules/PowerBIPS/doc/Set-PBIGroup.md" TargetMode="External"/><Relationship Id="rId30" Type="http://schemas.openxmlformats.org/officeDocument/2006/relationships/hyperlink" Target="https://github.com/DevScope/powerbi-powershell-modules/blob/master/Modules/PowerBIPS/doc/Test-PBIDataSet.md" TargetMode="External"/><Relationship Id="rId35" Type="http://schemas.openxmlformats.org/officeDocument/2006/relationships/hyperlink" Target="https://github.com/DevScope/powerbi-powershell-modules/blob/master/Modules/PowerBIPS/doc/Remove-PBIDataSet.md" TargetMode="External"/><Relationship Id="rId8" Type="http://schemas.openxmlformats.org/officeDocument/2006/relationships/hyperlink" Target="https://github.com/DevScope/powerbi-powershell-modules/blob/master/Modules/PowerBIPS/doc/Get-PBIDashboardTile.md" TargetMode="External"/><Relationship Id="rId3" Type="http://schemas.openxmlformats.org/officeDocument/2006/relationships/hyperlink" Target="https://github.com/DevScope/powerbi-powershell-modules/blob/master/Modules/PowerBIPS/doc/Clear-PBITableRows.m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610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0FBFDF-A7CD-B24A-A8FE-79FB0902C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Limitaciones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36D01D-552F-D447-A769-0B2E0C73E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Todas las tablas deben proceder de una única base de datos, a menos que use </a:t>
            </a:r>
            <a:r>
              <a:rPr lang="es-ES" u="sng" dirty="0">
                <a:hlinkClick r:id="rId2"/>
              </a:rPr>
              <a:t>modelos compuestos</a:t>
            </a:r>
            <a:r>
              <a:rPr lang="es-ES" dirty="0"/>
              <a:t>.</a:t>
            </a:r>
          </a:p>
          <a:p>
            <a:r>
              <a:rPr lang="es-ES" dirty="0"/>
              <a:t>Si la consulta del </a:t>
            </a:r>
            <a:r>
              <a:rPr lang="es-ES" b="1" dirty="0"/>
              <a:t>Editor de consultas</a:t>
            </a:r>
            <a:r>
              <a:rPr lang="es-ES" dirty="0"/>
              <a:t> es demasiado compleja, se producirá un error. </a:t>
            </a:r>
          </a:p>
          <a:p>
            <a:r>
              <a:rPr lang="es-ES" dirty="0"/>
              <a:t>Las funcionalidades de inteligencia de tiempo no están disponibles</a:t>
            </a:r>
          </a:p>
          <a:p>
            <a:r>
              <a:rPr lang="es-ES" dirty="0"/>
              <a:t>Limitaciones a las expresiones DAX que se permiten en las medidas.</a:t>
            </a:r>
          </a:p>
          <a:p>
            <a:r>
              <a:rPr lang="es-ES" dirty="0"/>
              <a:t>Hay un límite de un millón de filas en la respuesta </a:t>
            </a:r>
          </a:p>
          <a:p>
            <a:r>
              <a:rPr lang="es-ES" strike="sngStrike" dirty="0"/>
              <a:t>Hay que pulsar el botón </a:t>
            </a:r>
            <a:r>
              <a:rPr lang="es-ES" strike="sngStrike" dirty="0" err="1"/>
              <a:t>refresh</a:t>
            </a:r>
            <a:r>
              <a:rPr lang="es-ES" strike="sngStrike" dirty="0"/>
              <a:t> para refrescar</a:t>
            </a:r>
          </a:p>
          <a:p>
            <a:r>
              <a:rPr lang="es-ES" dirty="0"/>
              <a:t>Refrescos limitados en </a:t>
            </a:r>
            <a:r>
              <a:rPr lang="es-ES" dirty="0" err="1"/>
              <a:t>Power</a:t>
            </a:r>
            <a:r>
              <a:rPr lang="es-ES" dirty="0"/>
              <a:t> BI </a:t>
            </a:r>
            <a:r>
              <a:rPr lang="es-ES" dirty="0" err="1"/>
              <a:t>Services</a:t>
            </a:r>
            <a:r>
              <a:rPr lang="es-ES" dirty="0"/>
              <a:t> (30min)</a:t>
            </a:r>
          </a:p>
        </p:txBody>
      </p:sp>
    </p:spTree>
    <p:extLst>
      <p:ext uri="{BB962C8B-B14F-4D97-AF65-F5344CB8AC3E}">
        <p14:creationId xmlns:p14="http://schemas.microsoft.com/office/powerpoint/2010/main" val="4207449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ADFFC-4019-E446-BD3F-2F512BF13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Streaming</a:t>
            </a:r>
            <a:r>
              <a:rPr lang="es-ES" dirty="0"/>
              <a:t> </a:t>
            </a:r>
            <a:r>
              <a:rPr lang="es-ES" dirty="0" err="1"/>
              <a:t>Dataset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8766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CB7166-0483-8949-BDE0-117D0934F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crear un </a:t>
            </a:r>
            <a:r>
              <a:rPr lang="es-ES" dirty="0" err="1"/>
              <a:t>Dataset</a:t>
            </a:r>
            <a:r>
              <a:rPr lang="es-ES" dirty="0"/>
              <a:t> en </a:t>
            </a:r>
            <a:r>
              <a:rPr lang="es-ES" dirty="0" err="1"/>
              <a:t>Streaming</a:t>
            </a:r>
            <a:endParaRPr lang="es-ES" dirty="0"/>
          </a:p>
        </p:txBody>
      </p:sp>
      <p:pic>
        <p:nvPicPr>
          <p:cNvPr id="8" name="Imagen 7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F6D21F8-76EE-1449-A7FE-52660A97B2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754" y="1394426"/>
            <a:ext cx="3505200" cy="3835400"/>
          </a:xfrm>
          <a:prstGeom prst="rect">
            <a:avLst/>
          </a:prstGeom>
        </p:spPr>
      </p:pic>
      <p:pic>
        <p:nvPicPr>
          <p:cNvPr id="10" name="Imagen 9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45377315-453E-5F40-BB6F-9F1E7D72BC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15" y="1648426"/>
            <a:ext cx="1765300" cy="1663700"/>
          </a:xfrm>
          <a:prstGeom prst="rect">
            <a:avLst/>
          </a:prstGeom>
        </p:spPr>
      </p:pic>
      <p:pic>
        <p:nvPicPr>
          <p:cNvPr id="12" name="Marcador de contenido 11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AEADFD0-D31A-B54F-814D-5AF0A881A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869" y="1308801"/>
            <a:ext cx="2748093" cy="4418012"/>
          </a:xfrm>
        </p:spPr>
      </p:pic>
    </p:spTree>
    <p:extLst>
      <p:ext uri="{BB962C8B-B14F-4D97-AF65-F5344CB8AC3E}">
        <p14:creationId xmlns:p14="http://schemas.microsoft.com/office/powerpoint/2010/main" val="1864331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C570A-35CB-F742-8D0C-5C6054735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Tipos de Conjuntos de datos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5D27B517-C66A-5D44-A6BC-205A84E226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2" y="1451149"/>
            <a:ext cx="10871202" cy="395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131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D0D4C3-599A-0042-937C-ED850DEE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Diferencias</a:t>
            </a:r>
          </a:p>
        </p:txBody>
      </p:sp>
      <p:pic>
        <p:nvPicPr>
          <p:cNvPr id="3" name="Marcador de contenido 3">
            <a:extLst>
              <a:ext uri="{FF2B5EF4-FFF2-40B4-BE49-F238E27FC236}">
                <a16:creationId xmlns:a16="http://schemas.microsoft.com/office/drawing/2014/main" id="{34FAE30D-0687-CC4C-A7E0-913B6E7FC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168" y="1207612"/>
            <a:ext cx="5759903" cy="4662778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999B8D05-A8FA-4A44-8FD2-EFD2E8C6F524}"/>
              </a:ext>
            </a:extLst>
          </p:cNvPr>
          <p:cNvSpPr/>
          <p:nvPr/>
        </p:nvSpPr>
        <p:spPr>
          <a:xfrm>
            <a:off x="7531331" y="4698043"/>
            <a:ext cx="42893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hlinkClick r:id="rId3"/>
              </a:rPr>
              <a:t>https://docs.microsoft.com/es-es/power-bi/service-real-time-streaming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78007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94BF31-D8DD-3944-9C1C-7229FB0D4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DEMO: </a:t>
            </a:r>
            <a:r>
              <a:rPr lang="es-ES" dirty="0" err="1"/>
              <a:t>Streaming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75732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1AE68A-C22C-E243-AB0C-890D94591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API </a:t>
            </a:r>
            <a:r>
              <a:rPr lang="es-ES" dirty="0" err="1"/>
              <a:t>Rest</a:t>
            </a:r>
            <a:r>
              <a:rPr lang="es-ES" dirty="0"/>
              <a:t> </a:t>
            </a:r>
            <a:r>
              <a:rPr lang="es-ES" dirty="0" err="1"/>
              <a:t>Push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89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1DD564-6BA9-9F4F-9F45-0BDF036B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API REST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BA2BA8-1C94-634D-9763-CB43CE63F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399" y="1710402"/>
            <a:ext cx="10871201" cy="3192901"/>
          </a:xfrm>
        </p:spPr>
        <p:txBody>
          <a:bodyPr>
            <a:normAutofit/>
          </a:bodyPr>
          <a:lstStyle/>
          <a:p>
            <a:r>
              <a:rPr lang="es-ES" dirty="0"/>
              <a:t>Ventajas</a:t>
            </a:r>
          </a:p>
          <a:p>
            <a:pPr lvl="1"/>
            <a:r>
              <a:rPr lang="es-ES" dirty="0"/>
              <a:t>Actualizar modelos complejos</a:t>
            </a:r>
          </a:p>
          <a:p>
            <a:pPr lvl="1"/>
            <a:endParaRPr lang="es-ES" dirty="0"/>
          </a:p>
          <a:p>
            <a:r>
              <a:rPr lang="es-ES" dirty="0"/>
              <a:t>Inconvenientes</a:t>
            </a:r>
          </a:p>
          <a:p>
            <a:pPr lvl="1"/>
            <a:r>
              <a:rPr lang="es-ES" dirty="0"/>
              <a:t>Tiene limitaciones</a:t>
            </a:r>
          </a:p>
          <a:p>
            <a:pPr lvl="1"/>
            <a:r>
              <a:rPr lang="es-ES" dirty="0"/>
              <a:t>Más complejo la implementación ¿Cómo de complejo?</a:t>
            </a:r>
          </a:p>
          <a:p>
            <a:pPr lvl="2"/>
            <a:endParaRPr lang="es-ES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9215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189CA-B864-9346-B463-4F52A1C7A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Limitaciones de la API de REST de </a:t>
            </a:r>
            <a:r>
              <a:rPr lang="es-ES" dirty="0" err="1"/>
              <a:t>Power</a:t>
            </a:r>
            <a:r>
              <a:rPr lang="es-ES" dirty="0"/>
              <a:t> BI</a:t>
            </a:r>
          </a:p>
        </p:txBody>
      </p:sp>
      <p:pic>
        <p:nvPicPr>
          <p:cNvPr id="5" name="Marcador de contenido 4" descr="Captura de pantalla de un celular con texto&#10;&#10;Descripción generada automáticamente">
            <a:extLst>
              <a:ext uri="{FF2B5EF4-FFF2-40B4-BE49-F238E27FC236}">
                <a16:creationId xmlns:a16="http://schemas.microsoft.com/office/drawing/2014/main" id="{F6EA2F3A-7049-9E42-8958-FFA17B7DB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24" r="3159"/>
          <a:stretch/>
        </p:blipFill>
        <p:spPr>
          <a:xfrm>
            <a:off x="1359376" y="1467849"/>
            <a:ext cx="8887284" cy="3275971"/>
          </a:xfr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BDA080C-F8B8-0D45-BA02-88383A084386}"/>
              </a:ext>
            </a:extLst>
          </p:cNvPr>
          <p:cNvSpPr/>
          <p:nvPr/>
        </p:nvSpPr>
        <p:spPr>
          <a:xfrm>
            <a:off x="1030940" y="4898777"/>
            <a:ext cx="8624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hlinkClick r:id="rId3"/>
              </a:rPr>
              <a:t>https://docs.microsoft.com/es-es/power-bi/developer/api-rest-api-limitations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08116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77D98-6C6C-F945-AA70-9CF56ED2F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Inserción de datos en un </a:t>
            </a:r>
            <a:r>
              <a:rPr lang="es-ES" b="1" dirty="0" err="1"/>
              <a:t>DataSet</a:t>
            </a:r>
            <a:r>
              <a:rPr lang="es-ES" dirty="0"/>
              <a:t>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273D7F-BF42-E142-839A-71FAF2194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Opción 1:</a:t>
            </a:r>
          </a:p>
          <a:p>
            <a:pPr lvl="1"/>
            <a:r>
              <a:rPr lang="es-ES" dirty="0"/>
              <a:t>Paso 1: </a:t>
            </a:r>
            <a:r>
              <a:rPr lang="es-ES" dirty="0">
                <a:hlinkClick r:id="rId2"/>
              </a:rPr>
              <a:t>Registrar una aplicación con Azure AD</a:t>
            </a:r>
            <a:endParaRPr lang="es-ES" dirty="0"/>
          </a:p>
          <a:p>
            <a:pPr lvl="1"/>
            <a:r>
              <a:rPr lang="es-ES" dirty="0"/>
              <a:t>Paso 2: </a:t>
            </a:r>
            <a:r>
              <a:rPr lang="es-ES" dirty="0">
                <a:hlinkClick r:id="rId3"/>
              </a:rPr>
              <a:t>Obtener un token de acceso de autenticación</a:t>
            </a:r>
            <a:endParaRPr lang="es-ES" dirty="0"/>
          </a:p>
          <a:p>
            <a:pPr lvl="1"/>
            <a:r>
              <a:rPr lang="es-ES" dirty="0"/>
              <a:t>Paso 3: </a:t>
            </a:r>
            <a:r>
              <a:rPr lang="es-ES" dirty="0">
                <a:hlinkClick r:id="rId4"/>
              </a:rPr>
              <a:t>Creación de un conjunto de datos en Power BI</a:t>
            </a:r>
            <a:endParaRPr lang="es-ES" dirty="0"/>
          </a:p>
          <a:p>
            <a:pPr lvl="1"/>
            <a:r>
              <a:rPr lang="es-ES" dirty="0"/>
              <a:t>Paso 4: </a:t>
            </a:r>
            <a:r>
              <a:rPr lang="es-ES" dirty="0">
                <a:hlinkClick r:id="rId5"/>
              </a:rPr>
              <a:t>Obtener un conjunto de datos para agregar filas a una tabla de Power BI</a:t>
            </a:r>
            <a:endParaRPr lang="es-ES" dirty="0"/>
          </a:p>
          <a:p>
            <a:pPr lvl="1"/>
            <a:r>
              <a:rPr lang="es-ES" dirty="0"/>
              <a:t>Paso 5: </a:t>
            </a:r>
            <a:r>
              <a:rPr lang="es-ES" dirty="0">
                <a:hlinkClick r:id="rId6"/>
              </a:rPr>
              <a:t>Agregar filas a una tabla de Power BI</a:t>
            </a:r>
            <a:endParaRPr lang="es-ES" dirty="0"/>
          </a:p>
          <a:p>
            <a:endParaRPr lang="es-ES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74894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CD08BC-E44E-4C81-8A67-EA9E59B7F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construir</a:t>
            </a:r>
            <a:r>
              <a:rPr lang="en-US" dirty="0"/>
              <a:t> un Dashboard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real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E0CCDC-B809-4657-B42A-97132F5207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Antonio </a:t>
            </a:r>
            <a:r>
              <a:rPr lang="en-US" dirty="0" err="1"/>
              <a:t>Ferrá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5372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77D98-6C6C-F945-AA70-9CF56ED2F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/>
              <a:t>Inserción de datos en un </a:t>
            </a:r>
            <a:r>
              <a:rPr lang="es-ES" b="1" dirty="0" err="1"/>
              <a:t>DataSet</a:t>
            </a:r>
            <a:r>
              <a:rPr lang="es-ES" dirty="0"/>
              <a:t>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273D7F-BF42-E142-839A-71FAF2194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656" y="1987826"/>
            <a:ext cx="10871201" cy="3697357"/>
          </a:xfrm>
        </p:spPr>
        <p:txBody>
          <a:bodyPr numCol="3">
            <a:normAutofit fontScale="55000" lnSpcReduction="20000"/>
          </a:bodyPr>
          <a:lstStyle/>
          <a:p>
            <a:r>
              <a:rPr lang="es-ES" b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Add-PBITableRows</a:t>
            </a:r>
            <a:endParaRPr lang="es-ES" b="1" dirty="0">
              <a:solidFill>
                <a:srgbClr val="FF0000"/>
              </a:solidFill>
            </a:endParaRPr>
          </a:p>
          <a:p>
            <a:r>
              <a:rPr lang="es-ES" b="1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Clear-PBITableRows</a:t>
            </a:r>
            <a:endParaRPr lang="es-ES" b="1" dirty="0">
              <a:solidFill>
                <a:srgbClr val="FF0000"/>
              </a:solidFill>
            </a:endParaRPr>
          </a:p>
          <a:p>
            <a:r>
              <a:rPr lang="es-ES" b="1" dirty="0">
                <a:hlinkClick r:id="rId4"/>
              </a:rPr>
              <a:t>Copy-PBIReports</a:t>
            </a:r>
            <a:endParaRPr lang="es-ES" b="1" dirty="0"/>
          </a:p>
          <a:p>
            <a:r>
              <a:rPr lang="es-ES" b="1" dirty="0">
                <a:hlinkClick r:id="rId5"/>
              </a:rPr>
              <a:t>Export-PBIReport</a:t>
            </a:r>
            <a:endParaRPr lang="es-ES" b="1" dirty="0"/>
          </a:p>
          <a:p>
            <a:r>
              <a:rPr lang="es-ES" b="1" dirty="0">
                <a:solidFill>
                  <a:srgbClr val="FF00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Get-PBIAuthToken</a:t>
            </a:r>
            <a:endParaRPr lang="es-ES" b="1" dirty="0">
              <a:solidFill>
                <a:srgbClr val="FF0000"/>
              </a:solidFill>
            </a:endParaRPr>
          </a:p>
          <a:p>
            <a:r>
              <a:rPr lang="es-ES" b="1" dirty="0">
                <a:hlinkClick r:id="rId7"/>
              </a:rPr>
              <a:t>Get-PBIDashboard</a:t>
            </a:r>
            <a:endParaRPr lang="es-ES" b="1" dirty="0"/>
          </a:p>
          <a:p>
            <a:r>
              <a:rPr lang="es-ES" b="1" dirty="0">
                <a:hlinkClick r:id="rId8"/>
              </a:rPr>
              <a:t>Get-PBIDashboardTile</a:t>
            </a:r>
            <a:endParaRPr lang="es-ES" b="1" dirty="0"/>
          </a:p>
          <a:p>
            <a:r>
              <a:rPr lang="es-ES" b="1" dirty="0">
                <a:solidFill>
                  <a:srgbClr val="FF0000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Get-PBIDataSet</a:t>
            </a:r>
            <a:endParaRPr lang="es-ES" b="1" dirty="0">
              <a:solidFill>
                <a:srgbClr val="FF0000"/>
              </a:solidFill>
            </a:endParaRPr>
          </a:p>
          <a:p>
            <a:r>
              <a:rPr lang="es-ES" b="1" dirty="0">
                <a:hlinkClick r:id="rId10"/>
              </a:rPr>
              <a:t>Get-PBIDatasetParameters</a:t>
            </a:r>
            <a:endParaRPr lang="es-ES" b="1" dirty="0"/>
          </a:p>
          <a:p>
            <a:r>
              <a:rPr lang="es-ES" b="1" dirty="0">
                <a:hlinkClick r:id="rId11"/>
              </a:rPr>
              <a:t>Get-PBIDatasetRefreshHistory</a:t>
            </a:r>
            <a:endParaRPr lang="es-ES" b="1" dirty="0"/>
          </a:p>
          <a:p>
            <a:r>
              <a:rPr lang="es-ES" b="1" dirty="0">
                <a:hlinkClick r:id="rId12"/>
              </a:rPr>
              <a:t>Get-PBIDataSetTables</a:t>
            </a:r>
            <a:endParaRPr lang="es-ES" b="1" dirty="0"/>
          </a:p>
          <a:p>
            <a:r>
              <a:rPr lang="es-ES" b="1" dirty="0">
                <a:hlinkClick r:id="rId13"/>
              </a:rPr>
              <a:t>Get-PBIDatasources</a:t>
            </a:r>
            <a:endParaRPr lang="es-ES" b="1" dirty="0"/>
          </a:p>
          <a:p>
            <a:r>
              <a:rPr lang="es-ES" b="1" dirty="0">
                <a:hlinkClick r:id="rId14"/>
              </a:rPr>
              <a:t>Get-PBIGroup</a:t>
            </a:r>
            <a:endParaRPr lang="es-ES" b="1" dirty="0"/>
          </a:p>
          <a:p>
            <a:r>
              <a:rPr lang="es-ES" b="1" dirty="0">
                <a:hlinkClick r:id="rId15"/>
              </a:rPr>
              <a:t>Get-PBIGroupUsers</a:t>
            </a:r>
            <a:endParaRPr lang="es-ES" b="1" dirty="0"/>
          </a:p>
          <a:p>
            <a:r>
              <a:rPr lang="es-ES" b="1" dirty="0">
                <a:hlinkClick r:id="rId16"/>
              </a:rPr>
              <a:t>Get-PBIImports</a:t>
            </a:r>
            <a:endParaRPr lang="es-ES" b="1" dirty="0"/>
          </a:p>
          <a:p>
            <a:r>
              <a:rPr lang="es-ES" b="1" dirty="0">
                <a:hlinkClick r:id="rId17"/>
              </a:rPr>
              <a:t>Get-PBIModuleConfig</a:t>
            </a:r>
            <a:endParaRPr lang="es-ES" b="1" dirty="0"/>
          </a:p>
          <a:p>
            <a:r>
              <a:rPr lang="es-ES" b="1" dirty="0">
                <a:hlinkClick r:id="rId18"/>
              </a:rPr>
              <a:t>Get-PBIReport</a:t>
            </a:r>
            <a:endParaRPr lang="es-ES" b="1" dirty="0"/>
          </a:p>
          <a:p>
            <a:r>
              <a:rPr lang="es-ES" b="1" dirty="0">
                <a:hlinkClick r:id="rId19"/>
              </a:rPr>
              <a:t>Import-PBIFile</a:t>
            </a:r>
            <a:endParaRPr lang="es-ES" b="1" dirty="0"/>
          </a:p>
          <a:p>
            <a:r>
              <a:rPr lang="es-ES" b="1" dirty="0">
                <a:hlinkClick r:id="rId20"/>
              </a:rPr>
              <a:t>Invoke-PBIRequest</a:t>
            </a:r>
            <a:endParaRPr lang="es-ES" b="1" dirty="0"/>
          </a:p>
          <a:p>
            <a:r>
              <a:rPr lang="es-ES" b="1" dirty="0">
                <a:solidFill>
                  <a:srgbClr val="FF0000"/>
                </a:solidFill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New-PBIDataSet</a:t>
            </a:r>
            <a:endParaRPr lang="es-ES" b="1" dirty="0">
              <a:solidFill>
                <a:srgbClr val="FF0000"/>
              </a:solidFill>
            </a:endParaRPr>
          </a:p>
          <a:p>
            <a:r>
              <a:rPr lang="es-ES" b="1" dirty="0">
                <a:hlinkClick r:id="rId22"/>
              </a:rPr>
              <a:t>New-PBIGroup</a:t>
            </a:r>
            <a:endParaRPr lang="es-ES" b="1" dirty="0"/>
          </a:p>
          <a:p>
            <a:r>
              <a:rPr lang="es-ES" b="1" dirty="0">
                <a:hlinkClick r:id="rId23"/>
              </a:rPr>
              <a:t>New-PBIGroupUser</a:t>
            </a:r>
            <a:endParaRPr lang="es-ES" b="1" dirty="0"/>
          </a:p>
          <a:p>
            <a:r>
              <a:rPr lang="es-ES" b="1" dirty="0">
                <a:hlinkClick r:id="rId24"/>
              </a:rPr>
              <a:t>Out-PowerBI</a:t>
            </a:r>
            <a:endParaRPr lang="es-ES" b="1" dirty="0"/>
          </a:p>
          <a:p>
            <a:r>
              <a:rPr lang="es-ES" b="1" dirty="0">
                <a:hlinkClick r:id="rId25"/>
              </a:rPr>
              <a:t>Request-PBIDatasetRefresh</a:t>
            </a:r>
            <a:endParaRPr lang="es-ES" b="1" dirty="0"/>
          </a:p>
          <a:p>
            <a:r>
              <a:rPr lang="es-ES" b="1" dirty="0">
                <a:hlinkClick r:id="rId26"/>
              </a:rPr>
              <a:t>Set-PBIDatasetParameters</a:t>
            </a:r>
            <a:endParaRPr lang="es-ES" b="1" dirty="0"/>
          </a:p>
          <a:p>
            <a:r>
              <a:rPr lang="es-ES" b="1" dirty="0">
                <a:hlinkClick r:id="rId27"/>
              </a:rPr>
              <a:t>Set-PBIGroup</a:t>
            </a:r>
            <a:endParaRPr lang="es-ES" b="1" dirty="0"/>
          </a:p>
          <a:p>
            <a:r>
              <a:rPr lang="es-ES" b="1" dirty="0">
                <a:hlinkClick r:id="rId28"/>
              </a:rPr>
              <a:t>Set-PBIModuleConfig</a:t>
            </a:r>
            <a:endParaRPr lang="es-ES" b="1" dirty="0"/>
          </a:p>
          <a:p>
            <a:r>
              <a:rPr lang="es-ES" b="1" dirty="0">
                <a:hlinkClick r:id="rId29"/>
              </a:rPr>
              <a:t>Set-PBIReportsDataset</a:t>
            </a:r>
            <a:endParaRPr lang="es-ES" b="1" dirty="0"/>
          </a:p>
          <a:p>
            <a:r>
              <a:rPr lang="es-ES" b="1" dirty="0">
                <a:hlinkClick r:id="rId30"/>
              </a:rPr>
              <a:t>Test-PBIDataSet</a:t>
            </a:r>
            <a:endParaRPr lang="es-ES" b="1" dirty="0"/>
          </a:p>
          <a:p>
            <a:r>
              <a:rPr lang="es-ES" b="1" dirty="0">
                <a:hlinkClick r:id="rId31"/>
              </a:rPr>
              <a:t>Update-PBIDatasetDatasources</a:t>
            </a:r>
            <a:endParaRPr lang="es-ES" b="1" dirty="0"/>
          </a:p>
          <a:p>
            <a:r>
              <a:rPr lang="es-ES" b="1" dirty="0">
                <a:hlinkClick r:id="rId32"/>
              </a:rPr>
              <a:t>Update-PBITableSchema</a:t>
            </a:r>
            <a:endParaRPr lang="es-ES" b="1" dirty="0"/>
          </a:p>
          <a:p>
            <a:r>
              <a:rPr lang="es-ES" b="1" dirty="0">
                <a:hlinkClick r:id="rId33"/>
              </a:rPr>
              <a:t>Set-PBIReportContent</a:t>
            </a:r>
            <a:endParaRPr lang="es-ES" b="1" dirty="0"/>
          </a:p>
          <a:p>
            <a:r>
              <a:rPr lang="es-ES" b="1" dirty="0">
                <a:hlinkClick r:id="rId34"/>
              </a:rPr>
              <a:t>New-PBIDashboard</a:t>
            </a:r>
            <a:endParaRPr lang="es-ES" b="1" dirty="0"/>
          </a:p>
          <a:p>
            <a:r>
              <a:rPr lang="es-ES" b="1" dirty="0">
                <a:hlinkClick r:id="rId35"/>
              </a:rPr>
              <a:t>Remove-PBIDataSet</a:t>
            </a:r>
            <a:endParaRPr lang="es-ES" b="1" dirty="0"/>
          </a:p>
          <a:p>
            <a:r>
              <a:rPr lang="es-ES" b="1" dirty="0">
                <a:hlinkClick r:id="rId36"/>
              </a:rPr>
              <a:t>Remove-PBIReport</a:t>
            </a:r>
            <a:endParaRPr lang="es-ES" b="1" dirty="0"/>
          </a:p>
          <a:p>
            <a:endParaRPr lang="es-ES" dirty="0"/>
          </a:p>
          <a:p>
            <a:pPr marL="457200" lvl="1" indent="0">
              <a:buNone/>
            </a:pPr>
            <a:endParaRPr lang="es-ES" dirty="0"/>
          </a:p>
          <a:p>
            <a:endParaRPr lang="es-ES" dirty="0"/>
          </a:p>
          <a:p>
            <a:pPr lvl="1"/>
            <a:endParaRPr lang="es-ES" dirty="0"/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2040E53A-6E6E-2940-8D77-DA46389D4696}"/>
              </a:ext>
            </a:extLst>
          </p:cNvPr>
          <p:cNvSpPr txBox="1">
            <a:spLocks/>
          </p:cNvSpPr>
          <p:nvPr/>
        </p:nvSpPr>
        <p:spPr>
          <a:xfrm>
            <a:off x="653143" y="1373017"/>
            <a:ext cx="10871201" cy="4418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Opción 2: </a:t>
            </a:r>
            <a:r>
              <a:rPr lang="es-ES" dirty="0">
                <a:hlinkClick r:id="rId37"/>
              </a:rPr>
              <a:t>PowerBIPS</a:t>
            </a:r>
            <a:r>
              <a:rPr lang="es-ES" dirty="0"/>
              <a:t> </a:t>
            </a:r>
            <a:r>
              <a:rPr lang="es-ES" sz="2400" dirty="0" err="1"/>
              <a:t>by</a:t>
            </a:r>
            <a:r>
              <a:rPr lang="es-ES" sz="2400" dirty="0"/>
              <a:t> </a:t>
            </a:r>
            <a:r>
              <a:rPr lang="es-ES" sz="2400" dirty="0" err="1"/>
              <a:t>Rui</a:t>
            </a:r>
            <a:r>
              <a:rPr lang="es-ES" sz="2400" dirty="0"/>
              <a:t> Romano</a:t>
            </a:r>
          </a:p>
          <a:p>
            <a:endParaRPr lang="es-ES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0C232ED3-DCF5-EB46-97BA-E5C45FEB7807}"/>
              </a:ext>
            </a:extLst>
          </p:cNvPr>
          <p:cNvSpPr/>
          <p:nvPr/>
        </p:nvSpPr>
        <p:spPr>
          <a:xfrm>
            <a:off x="6088743" y="1466914"/>
            <a:ext cx="600323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100" dirty="0">
                <a:hlinkClick r:id="rId38"/>
              </a:rPr>
              <a:t>https://ruiromanoblog.wordpress.com/2015/03/03/create-a-real-time-it-dashboard-with-powerbips/</a:t>
            </a:r>
            <a:endParaRPr lang="es-ES" sz="1100" dirty="0"/>
          </a:p>
        </p:txBody>
      </p:sp>
    </p:spTree>
    <p:extLst>
      <p:ext uri="{BB962C8B-B14F-4D97-AF65-F5344CB8AC3E}">
        <p14:creationId xmlns:p14="http://schemas.microsoft.com/office/powerpoint/2010/main" val="372770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F450F2-2CD0-C942-891F-BC64E777A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One</a:t>
            </a:r>
            <a:r>
              <a:rPr lang="es-ES" dirty="0"/>
              <a:t> more </a:t>
            </a:r>
            <a:r>
              <a:rPr lang="es-ES"/>
              <a:t>thing…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99081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 descr="Un hombre con lentes en la playa&#10;&#10;Descripción generada automáticamente">
            <a:extLst>
              <a:ext uri="{FF2B5EF4-FFF2-40B4-BE49-F238E27FC236}">
                <a16:creationId xmlns:a16="http://schemas.microsoft.com/office/drawing/2014/main" id="{A6FFC591-354A-7F44-8124-7A39626206A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" b="478"/>
          <a:stretch>
            <a:fillRect/>
          </a:stretch>
        </p:blipFill>
        <p:spPr>
          <a:xfrm>
            <a:off x="7678738" y="0"/>
            <a:ext cx="4513262" cy="5951538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F2280FB-22C8-4105-B975-B3182BE34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Toni </a:t>
            </a:r>
            <a:r>
              <a:rPr lang="en-US" dirty="0" err="1"/>
              <a:t>Ferrá</a:t>
            </a:r>
            <a:endParaRPr lang="en-US" dirty="0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C8B59CFA-6BC8-447C-A9E6-59CF0054AC76}"/>
              </a:ext>
            </a:extLst>
          </p:cNvPr>
          <p:cNvSpPr txBox="1">
            <a:spLocks/>
          </p:cNvSpPr>
          <p:nvPr/>
        </p:nvSpPr>
        <p:spPr>
          <a:xfrm>
            <a:off x="1207008" y="3088481"/>
            <a:ext cx="6324323" cy="261070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/>
              <a:t>aferra@mdata360.com</a:t>
            </a:r>
          </a:p>
          <a:p>
            <a:pPr marL="0" indent="0">
              <a:buNone/>
            </a:pPr>
            <a:endParaRPr lang="es-ES" u="sng" dirty="0"/>
          </a:p>
          <a:p>
            <a:pPr marL="0" indent="0">
              <a:buNone/>
            </a:pPr>
            <a:r>
              <a:rPr lang="es-ES" dirty="0"/>
              <a:t>www.linkedin.com/in/antonioferra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n-US" dirty="0" err="1"/>
              <a:t>toni_ferra</a:t>
            </a:r>
            <a:endParaRPr lang="en-US" dirty="0"/>
          </a:p>
        </p:txBody>
      </p:sp>
      <p:pic>
        <p:nvPicPr>
          <p:cNvPr id="3" name="Gráfico 2" descr="Correo electrónico">
            <a:extLst>
              <a:ext uri="{FF2B5EF4-FFF2-40B4-BE49-F238E27FC236}">
                <a16:creationId xmlns:a16="http://schemas.microsoft.com/office/drawing/2014/main" id="{0A9FDEC2-D6E7-3047-BEEF-AC6EA40E2D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7556" y="3088481"/>
            <a:ext cx="527581" cy="52758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BB1F34D-599C-2143-9E66-43E02B1170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57" y="4024560"/>
            <a:ext cx="527581" cy="52758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93C2CF3-B157-3C4E-B29A-67D2E63265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983" y="5126301"/>
            <a:ext cx="527581" cy="52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73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 descr="Un hombre con lentes en la playa&#10;&#10;Descripción generada automáticamente">
            <a:extLst>
              <a:ext uri="{FF2B5EF4-FFF2-40B4-BE49-F238E27FC236}">
                <a16:creationId xmlns:a16="http://schemas.microsoft.com/office/drawing/2014/main" id="{A6FFC591-354A-7F44-8124-7A39626206A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" b="478"/>
          <a:stretch>
            <a:fillRect/>
          </a:stretch>
        </p:blipFill>
        <p:spPr>
          <a:xfrm>
            <a:off x="7678738" y="0"/>
            <a:ext cx="4513262" cy="5951538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F2280FB-22C8-4105-B975-B3182BE34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Toni </a:t>
            </a:r>
            <a:r>
              <a:rPr lang="en-US" dirty="0" err="1"/>
              <a:t>Ferrá</a:t>
            </a:r>
            <a:endParaRPr lang="en-US" dirty="0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C8B59CFA-6BC8-447C-A9E6-59CF0054AC76}"/>
              </a:ext>
            </a:extLst>
          </p:cNvPr>
          <p:cNvSpPr txBox="1">
            <a:spLocks/>
          </p:cNvSpPr>
          <p:nvPr/>
        </p:nvSpPr>
        <p:spPr>
          <a:xfrm>
            <a:off x="717550" y="3088481"/>
            <a:ext cx="6813781" cy="261070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CTO de Master Data 360 (Grupo </a:t>
            </a:r>
            <a:r>
              <a:rPr lang="en-US" dirty="0" err="1"/>
              <a:t>mopSolutions</a:t>
            </a:r>
            <a:r>
              <a:rPr lang="en-US" dirty="0"/>
              <a:t>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F3A32BF-C4BA-AA4B-B514-BDD56BF7AC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2" t="28765" r="32591" b="31791"/>
          <a:stretch/>
        </p:blipFill>
        <p:spPr>
          <a:xfrm>
            <a:off x="5265209" y="106019"/>
            <a:ext cx="2266122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80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2BE9D-595C-4DAD-B31F-5CE55FF58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50BE7-B412-4CDF-B912-271074296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Desarrollar</a:t>
            </a:r>
            <a:r>
              <a:rPr lang="en-US" dirty="0"/>
              <a:t> un </a:t>
            </a:r>
            <a:r>
              <a:rPr lang="en-US" dirty="0" err="1"/>
              <a:t>informe</a:t>
            </a:r>
            <a:r>
              <a:rPr lang="en-US" dirty="0"/>
              <a:t>/</a:t>
            </a:r>
            <a:r>
              <a:rPr lang="en-US" dirty="0" err="1"/>
              <a:t>cuadro</a:t>
            </a:r>
            <a:r>
              <a:rPr lang="en-US" dirty="0"/>
              <a:t> de </a:t>
            </a:r>
            <a:r>
              <a:rPr lang="en-US" dirty="0" err="1"/>
              <a:t>mando</a:t>
            </a:r>
            <a:r>
              <a:rPr lang="en-US" dirty="0"/>
              <a:t> para </a:t>
            </a:r>
            <a:r>
              <a:rPr lang="en-US" dirty="0" err="1"/>
              <a:t>visualizar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real el </a:t>
            </a:r>
            <a:r>
              <a:rPr lang="en-US" dirty="0" err="1"/>
              <a:t>estado</a:t>
            </a:r>
            <a:r>
              <a:rPr lang="en-US" dirty="0"/>
              <a:t> de un ………….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¿que </a:t>
            </a:r>
            <a:r>
              <a:rPr lang="en-US" dirty="0" err="1"/>
              <a:t>opciones</a:t>
            </a:r>
            <a:r>
              <a:rPr lang="en-US" dirty="0"/>
              <a:t> temenos y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aporta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una de </a:t>
            </a:r>
            <a:r>
              <a:rPr lang="en-US" dirty="0" err="1"/>
              <a:t>ellas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901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BEBD2-74F4-4897-B304-01335E66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/>
              <a:t>Objetivo</a:t>
            </a:r>
            <a:endParaRPr lang="es-ES" dirty="0"/>
          </a:p>
        </p:txBody>
      </p:sp>
      <p:pic>
        <p:nvPicPr>
          <p:cNvPr id="4" name="Marcador de contenido 3" descr="Una 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3FDF22AF-1E8A-486A-9A18-E62479EAE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" y="1456509"/>
            <a:ext cx="12183138" cy="4248924"/>
          </a:xfrm>
        </p:spPr>
      </p:pic>
    </p:spTree>
    <p:extLst>
      <p:ext uri="{BB962C8B-B14F-4D97-AF65-F5344CB8AC3E}">
        <p14:creationId xmlns:p14="http://schemas.microsoft.com/office/powerpoint/2010/main" val="3332744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0CC67A-5BA0-4263-AB64-D8E4E5665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Query</a:t>
            </a:r>
          </a:p>
        </p:txBody>
      </p:sp>
    </p:spTree>
    <p:extLst>
      <p:ext uri="{BB962C8B-B14F-4D97-AF65-F5344CB8AC3E}">
        <p14:creationId xmlns:p14="http://schemas.microsoft.com/office/powerpoint/2010/main" val="1501230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919D9-1BF4-554D-ADBD-9A2F7BD4E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F24BD981-AAE7-9345-932C-0FC087D82F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6213" y="1385165"/>
            <a:ext cx="8902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999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A0959D-ABEB-4C17-8AAD-7A4BE99A49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7656" y="1373872"/>
            <a:ext cx="10871200" cy="3902135"/>
          </a:xfrm>
        </p:spPr>
        <p:txBody>
          <a:bodyPr>
            <a:normAutofit lnSpcReduction="10000"/>
          </a:bodyPr>
          <a:lstStyle/>
          <a:p>
            <a:r>
              <a:rPr lang="es-ES" dirty="0"/>
              <a:t>Los orígenes de Live </a:t>
            </a:r>
            <a:r>
              <a:rPr lang="es-ES" dirty="0" err="1"/>
              <a:t>Connect</a:t>
            </a:r>
            <a:r>
              <a:rPr lang="es-ES" dirty="0"/>
              <a:t> (multidimensionales) siguientes no se pueden usar con los modelos compuestos:</a:t>
            </a:r>
          </a:p>
          <a:p>
            <a:pPr lvl="1"/>
            <a:r>
              <a:rPr lang="es-ES" dirty="0"/>
              <a:t>SAP HANA</a:t>
            </a:r>
          </a:p>
          <a:p>
            <a:pPr lvl="1"/>
            <a:r>
              <a:rPr lang="es-ES" dirty="0"/>
              <a:t>SAP Business </a:t>
            </a:r>
            <a:r>
              <a:rPr lang="es-ES" dirty="0" err="1"/>
              <a:t>Warehouse</a:t>
            </a:r>
            <a:endParaRPr lang="es-ES" dirty="0"/>
          </a:p>
          <a:p>
            <a:pPr lvl="1"/>
            <a:r>
              <a:rPr lang="es-ES" dirty="0"/>
              <a:t>SQL Server </a:t>
            </a:r>
            <a:r>
              <a:rPr lang="es-ES" dirty="0" err="1"/>
              <a:t>Analysis</a:t>
            </a:r>
            <a:r>
              <a:rPr lang="es-ES" dirty="0"/>
              <a:t> </a:t>
            </a:r>
            <a:r>
              <a:rPr lang="es-ES" dirty="0" err="1"/>
              <a:t>Services</a:t>
            </a:r>
            <a:endParaRPr lang="es-ES" dirty="0"/>
          </a:p>
          <a:p>
            <a:pPr lvl="1"/>
            <a:r>
              <a:rPr lang="es-ES" dirty="0"/>
              <a:t>Conjuntos de datos de </a:t>
            </a:r>
            <a:r>
              <a:rPr lang="es-ES" dirty="0" err="1"/>
              <a:t>Power</a:t>
            </a:r>
            <a:r>
              <a:rPr lang="es-ES" dirty="0"/>
              <a:t> BI</a:t>
            </a:r>
          </a:p>
          <a:p>
            <a:pPr lvl="1"/>
            <a:r>
              <a:rPr lang="es-ES" dirty="0" err="1"/>
              <a:t>Azure</a:t>
            </a:r>
            <a:r>
              <a:rPr lang="es-ES" dirty="0"/>
              <a:t> </a:t>
            </a:r>
            <a:r>
              <a:rPr lang="es-ES" dirty="0" err="1"/>
              <a:t>Analysis</a:t>
            </a:r>
            <a:r>
              <a:rPr lang="es-ES" dirty="0"/>
              <a:t> </a:t>
            </a:r>
            <a:r>
              <a:rPr lang="es-ES" dirty="0" err="1"/>
              <a:t>Services</a:t>
            </a:r>
            <a:endParaRPr lang="es-E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01A7B-15FA-4CDC-9507-930B2F2466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6673FC8-C6A0-4D68-ABE4-C86F8BB95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(hidden)</a:t>
            </a:r>
          </a:p>
        </p:txBody>
      </p:sp>
    </p:spTree>
    <p:extLst>
      <p:ext uri="{BB962C8B-B14F-4D97-AF65-F5344CB8AC3E}">
        <p14:creationId xmlns:p14="http://schemas.microsoft.com/office/powerpoint/2010/main" val="3449579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94BF31-D8DD-3944-9C1C-7229FB0D4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DEMO: </a:t>
            </a:r>
            <a:r>
              <a:rPr lang="es-ES" dirty="0" err="1"/>
              <a:t>Direct</a:t>
            </a:r>
            <a:r>
              <a:rPr lang="es-ES" dirty="0"/>
              <a:t> </a:t>
            </a:r>
            <a:r>
              <a:rPr lang="es-ES" dirty="0" err="1"/>
              <a:t>Query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580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ower BIUG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F2C818"/>
      </a:accent1>
      <a:accent2>
        <a:srgbClr val="000000"/>
      </a:accent2>
      <a:accent3>
        <a:srgbClr val="D8D8D8"/>
      </a:accent3>
      <a:accent4>
        <a:srgbClr val="7F7F7F"/>
      </a:accent4>
      <a:accent5>
        <a:srgbClr val="262626"/>
      </a:accent5>
      <a:accent6>
        <a:srgbClr val="F2C818"/>
      </a:accent6>
      <a:hlink>
        <a:srgbClr val="F2C818"/>
      </a:hlink>
      <a:folHlink>
        <a:srgbClr val="7F7F7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C27F6A29DBC5499A29145CCF8A6FEF" ma:contentTypeVersion="13" ma:contentTypeDescription="Create a new document." ma:contentTypeScope="" ma:versionID="33089831409de2006d720ccaa4ba435b">
  <xsd:schema xmlns:xsd="http://www.w3.org/2001/XMLSchema" xmlns:xs="http://www.w3.org/2001/XMLSchema" xmlns:p="http://schemas.microsoft.com/office/2006/metadata/properties" xmlns:ns2="bb5988d6-8fef-43bf-8684-73b55c79ce34" xmlns:ns3="3dd97c74-5ef0-47a1-a0c0-112a138906c0" targetNamespace="http://schemas.microsoft.com/office/2006/metadata/properties" ma:root="true" ma:fieldsID="dd9e917392db8ddc1d122c39535b6523" ns2:_="" ns3:_="">
    <xsd:import namespace="bb5988d6-8fef-43bf-8684-73b55c79ce34"/>
    <xsd:import namespace="3dd97c74-5ef0-47a1-a0c0-112a138906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5988d6-8fef-43bf-8684-73b55c79ce3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d97c74-5ef0-47a1-a0c0-112a138906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3E73A37-B2C0-4D97-AC68-E62C4C5316A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b5988d6-8fef-43bf-8684-73b55c79ce34"/>
    <ds:schemaRef ds:uri="3dd97c74-5ef0-47a1-a0c0-112a138906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F130215-149B-4B56-AAE8-EF1980B20BB0}">
  <ds:schemaRefs>
    <ds:schemaRef ds:uri="http://purl.org/dc/elements/1.1/"/>
    <ds:schemaRef ds:uri="http://purl.org/dc/dcmitype/"/>
    <ds:schemaRef ds:uri="http://schemas.microsoft.com/office/2006/metadata/properties"/>
    <ds:schemaRef ds:uri="http://schemas.microsoft.com/office/2006/documentManagement/types"/>
    <ds:schemaRef ds:uri="3dd97c74-5ef0-47a1-a0c0-112a138906c0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bb5988d6-8fef-43bf-8684-73b55c79ce34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5D8D74A-93CE-4978-8C1D-A41EE94072B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2625</TotalTime>
  <Words>410</Words>
  <Application>Microsoft Office PowerPoint</Application>
  <PresentationFormat>Panorámica</PresentationFormat>
  <Paragraphs>99</Paragraphs>
  <Slides>22</Slides>
  <Notes>1</Notes>
  <HiddenSlides>1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Presentación de PowerPoint</vt:lpstr>
      <vt:lpstr>Como construir un Dashboard en tiempo real</vt:lpstr>
      <vt:lpstr>Toni Ferrá</vt:lpstr>
      <vt:lpstr>Objetivos</vt:lpstr>
      <vt:lpstr>Objetivo</vt:lpstr>
      <vt:lpstr>Direct Query</vt:lpstr>
      <vt:lpstr>Presentación de PowerPoint</vt:lpstr>
      <vt:lpstr>Notes (hidden)</vt:lpstr>
      <vt:lpstr>DEMO: Direct Query</vt:lpstr>
      <vt:lpstr>Limitaciones</vt:lpstr>
      <vt:lpstr>Streaming Dataset</vt:lpstr>
      <vt:lpstr>Como crear un Dataset en Streaming</vt:lpstr>
      <vt:lpstr>Tipos de Conjuntos de datos</vt:lpstr>
      <vt:lpstr>Diferencias</vt:lpstr>
      <vt:lpstr>DEMO: Streaming</vt:lpstr>
      <vt:lpstr>API Rest Push</vt:lpstr>
      <vt:lpstr>API REST</vt:lpstr>
      <vt:lpstr>Limitaciones de la API de REST de Power BI</vt:lpstr>
      <vt:lpstr>Inserción de datos en un DataSet </vt:lpstr>
      <vt:lpstr>Inserción de datos en un DataSet </vt:lpstr>
      <vt:lpstr>One more thing…</vt:lpstr>
      <vt:lpstr>Toni Ferrá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 Albrecht</dc:creator>
  <cp:lastModifiedBy>Antonio Ferra</cp:lastModifiedBy>
  <cp:revision>31</cp:revision>
  <dcterms:created xsi:type="dcterms:W3CDTF">2018-06-07T15:04:06Z</dcterms:created>
  <dcterms:modified xsi:type="dcterms:W3CDTF">2019-11-13T15:04:19Z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0x01010028C27F6A29DBC5499A29145CCF8A6FEF</vt:lpwstr>
  </property>
</Properties>
</file>

<file path=docProps/thumbnail.jpeg>
</file>